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25A"/>
    <a:srgbClr val="85C3EA"/>
    <a:srgbClr val="85C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8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7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7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3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5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1DAC3-D3DC-4566-A05E-B00D95F3FC36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5C7C3-3790-4822-8EA2-047D2036A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94430"/>
            <a:ext cx="12192000" cy="1463570"/>
          </a:xfrm>
          <a:prstGeom prst="rect">
            <a:avLst/>
          </a:prstGeom>
          <a:solidFill>
            <a:schemeClr val="bg1"/>
          </a:solidFill>
          <a:ln>
            <a:solidFill>
              <a:srgbClr val="96C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CC5D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955925" y="5394430"/>
            <a:ext cx="3969" cy="1473095"/>
          </a:xfrm>
          <a:prstGeom prst="line">
            <a:avLst/>
          </a:prstGeom>
          <a:ln>
            <a:solidFill>
              <a:srgbClr val="96C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4" idx="0"/>
          </p:cNvCxnSpPr>
          <p:nvPr/>
        </p:nvCxnSpPr>
        <p:spPr>
          <a:xfrm>
            <a:off x="6096000" y="5394430"/>
            <a:ext cx="0" cy="1473095"/>
          </a:xfrm>
          <a:prstGeom prst="line">
            <a:avLst/>
          </a:prstGeom>
          <a:ln>
            <a:solidFill>
              <a:srgbClr val="96C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272530" y="5394430"/>
            <a:ext cx="7345" cy="1473095"/>
          </a:xfrm>
          <a:prstGeom prst="line">
            <a:avLst/>
          </a:prstGeom>
          <a:ln>
            <a:solidFill>
              <a:srgbClr val="96C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92" y="5757955"/>
            <a:ext cx="29908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</a:t>
            </a:r>
            <a:b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5C3E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9037" y="5757955"/>
            <a:ext cx="3037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Кейсы и примеры </a:t>
            </a:r>
            <a:b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практики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5C3E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4259" y="5769193"/>
            <a:ext cx="32001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5C3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Взаимодействие</a:t>
            </a:r>
            <a:r>
              <a:rPr lang="ru-RU" sz="2000" b="1" dirty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5C3E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детьми и родителями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5C3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89038" y="5757955"/>
            <a:ext cx="281383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</a:t>
            </a:r>
            <a:b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ДО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5C3E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57712"/>
            <a:ext cx="12192000" cy="714375"/>
          </a:xfrm>
          <a:prstGeom prst="rect">
            <a:avLst/>
          </a:prstGeom>
          <a:solidFill>
            <a:srgbClr val="96CAEA"/>
          </a:solidFill>
          <a:ln>
            <a:solidFill>
              <a:srgbClr val="85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2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ПУТЕВОДИТЕЛЬ ДЛЯ ПЕДАГОГА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720243" y="4568545"/>
            <a:ext cx="2624196" cy="76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ISBN </a:t>
            </a:r>
            <a:r>
              <a:rPr lang="ru-RU" sz="1000" dirty="0" smtClean="0"/>
              <a:t>978-5-09-110586-5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Код номенклатуры </a:t>
            </a:r>
            <a:r>
              <a:rPr lang="ru-RU" sz="1000" dirty="0" smtClean="0">
                <a:solidFill>
                  <a:prstClr val="black"/>
                </a:solidFill>
              </a:rPr>
              <a:t>01-1697-01</a:t>
            </a:r>
            <a:br>
              <a:rPr lang="ru-RU" sz="1000" dirty="0" smtClean="0">
                <a:solidFill>
                  <a:prstClr val="black"/>
                </a:solidFill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Формат</a:t>
            </a:r>
            <a:r>
              <a:rPr lang="ru-RU" sz="1000" dirty="0" smtClean="0"/>
              <a:t> 60×90/16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sz="1000" noProof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352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с., </a:t>
            </a:r>
            <a:r>
              <a:rPr lang="ru-RU" sz="1000" noProof="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7БЦ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2" y="2859628"/>
            <a:ext cx="1246635" cy="826010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4718038" y="865776"/>
            <a:ext cx="7133220" cy="413649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85C2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«Работаем по ФГОС ФОП ДО»</a:t>
            </a: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Гогоберидзе А. Г., Изотова Е. И. и др.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Путеводитель поможет педагогу дошкольной образовательной организации понять, в каком направлении будет развиваться его профессиональная деятельность и на решение каких задач следует обратить особое внимание.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85C3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Путеводитель даст ответы на актуальные вопросы: </a:t>
            </a:r>
            <a:endParaRPr lang="ru-RU" sz="1600" b="1" dirty="0" smtClean="0">
              <a:solidFill>
                <a:srgbClr val="85C3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какие планируемые результаты освоения ФОП ДО ориентироваться педагогу в своей профессиональной деятельности?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какие задачи и содержание ориентироваться при реализации образовательных областей?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основе планируемых результатов и педагогической диагностики определить задачи развития, воспитания,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детей?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36287" y="865776"/>
            <a:ext cx="2508152" cy="3563198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460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93C25A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8" name="Picture 2" descr="https://3dcoverdesign.ru/upload/000/u0/c/c/7a6461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611253"/>
            <a:ext cx="9610725" cy="64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3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93C25A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2" name="Picture 2" descr="https://3dcoverdesign.ru/upload/000/u0/e/1/415abe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38" y="591374"/>
            <a:ext cx="9717123" cy="644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7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93C25A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6" name="Picture 2" descr="https://3dcoverdesign.ru/upload/000/u0/d/e/d548be4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02" y="592202"/>
            <a:ext cx="9698396" cy="64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3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93C25A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0" name="Picture 2" descr="https://3dcoverdesign.ru/upload/000/u0/7/a/96e0ea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31" y="599347"/>
            <a:ext cx="9659937" cy="64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7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https://3dcoverdesign.ru/upload/000/u0/4/0/da86b9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82" y="594360"/>
            <a:ext cx="8744835" cy="639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910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https://3dcoverdesign.ru/upload/000/u0/b/9/a6ad45f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40" y="576072"/>
            <a:ext cx="8713120" cy="63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6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https://3dcoverdesign.ru/upload/000/u0/b/e/6a6e3d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25" y="604775"/>
            <a:ext cx="8681949" cy="63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0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 descr="https://3dcoverdesign.ru/upload/000/u0/7/0/dc9bfd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79" y="594360"/>
            <a:ext cx="8663241" cy="63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51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https://3dcoverdesign.ru/upload/000/u0/3/1/5c862af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81" y="563628"/>
            <a:ext cx="8478237" cy="63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870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85C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https://3dcoverdesign.ru/upload/000/u0/6/8/c08109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27" y="609600"/>
            <a:ext cx="8192545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08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94430"/>
            <a:ext cx="12192000" cy="1463570"/>
          </a:xfrm>
          <a:prstGeom prst="rect">
            <a:avLst/>
          </a:prstGeom>
          <a:solidFill>
            <a:schemeClr val="bg1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CC5D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955925" y="5394430"/>
            <a:ext cx="3969" cy="1473095"/>
          </a:xfrm>
          <a:prstGeom prst="line">
            <a:avLst/>
          </a:prstGeom>
          <a:ln>
            <a:solidFill>
              <a:srgbClr val="93C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4" idx="0"/>
          </p:cNvCxnSpPr>
          <p:nvPr/>
        </p:nvCxnSpPr>
        <p:spPr>
          <a:xfrm>
            <a:off x="6096000" y="5394430"/>
            <a:ext cx="0" cy="1473095"/>
          </a:xfrm>
          <a:prstGeom prst="line">
            <a:avLst/>
          </a:prstGeom>
          <a:ln>
            <a:solidFill>
              <a:srgbClr val="93C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272530" y="5394430"/>
            <a:ext cx="7345" cy="1473095"/>
          </a:xfrm>
          <a:prstGeom prst="line">
            <a:avLst/>
          </a:prstGeom>
          <a:ln>
            <a:solidFill>
              <a:srgbClr val="93C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188" y="5926160"/>
            <a:ext cx="29908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3C2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9037" y="5757955"/>
            <a:ext cx="3037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планирования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3C2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88841" y="5757955"/>
            <a:ext cx="29908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3C2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Методические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3C2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3C2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3C2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89038" y="5757955"/>
            <a:ext cx="281383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</a:t>
            </a:r>
            <a:br>
              <a:rPr lang="ru-RU" sz="20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ДО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93C2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57712"/>
            <a:ext cx="12192000" cy="714375"/>
          </a:xfrm>
          <a:prstGeom prst="rect">
            <a:avLst/>
          </a:prstGeom>
          <a:solidFill>
            <a:srgbClr val="93C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КАЛЕНДАРНОЕ ПЛАНИРОВАНИЕ ОБРАЗОВАТЕЛЬНОЙ ДЕЯТЕЛЬНОСТИ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720243" y="4568545"/>
            <a:ext cx="2624196" cy="76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ISBN </a:t>
            </a:r>
            <a:r>
              <a:rPr lang="ru-RU" sz="1000" dirty="0"/>
              <a:t>978-5-09-109701-6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Код номенклатуры </a:t>
            </a:r>
            <a:r>
              <a:rPr lang="ru-RU" sz="1000" dirty="0">
                <a:solidFill>
                  <a:prstClr val="black"/>
                </a:solidFill>
              </a:rPr>
              <a:t>01-1694-01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Формат</a:t>
            </a:r>
            <a:r>
              <a:rPr lang="ru-RU" sz="1000" dirty="0" smtClean="0"/>
              <a:t> 70×108/16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240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с., </a:t>
            </a:r>
            <a:r>
              <a:rPr lang="ru-RU" sz="10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мягкая обложка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2" y="2859628"/>
            <a:ext cx="1246635" cy="826010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4695343" y="1306947"/>
            <a:ext cx="7133220" cy="372453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«Работаем по ФГОС ФОП ДО»</a:t>
            </a:r>
          </a:p>
          <a:p>
            <a:pPr marL="0" indent="0">
              <a:buNone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Бережнова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О. В.,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Петерсон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 Г.,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Кочемасова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Е. Е. Под редакцией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Бережновой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О. В.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части пособия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предлагается календарный план образовательной деятельности воспитателей с детьми второй младшей группы на учебный год (с сентября по май включительно) – образовательной деятельности на занятиях и в режиме дня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содержит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перспективный (на месяц) и календарный (на неделю и каждый день) модули; каждый модуль имеет обязательную (инвариантную) и вариативную части.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93C2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размещённые во второй части пособия, помогут педагогам подойти к процессу планирования системно и комплексно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20243" y="818993"/>
            <a:ext cx="2713534" cy="3576438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665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-36447"/>
            <a:ext cx="12192000" cy="714375"/>
          </a:xfrm>
          <a:prstGeom prst="rect">
            <a:avLst/>
          </a:prstGeom>
          <a:solidFill>
            <a:srgbClr val="93C25A"/>
          </a:solidFill>
          <a:ln>
            <a:solidFill>
              <a:srgbClr val="93C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Полистаем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книгу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4" name="Picture 2" descr="https://3dcoverdesign.ru/upload/000/u0/7/f/076e48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69" y="592202"/>
            <a:ext cx="9567862" cy="64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60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298</Words>
  <Application>Microsoft Office PowerPoint</Application>
  <PresentationFormat>Широкоэкранный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Паратунова Полина Максимовна</dc:creator>
  <cp:lastModifiedBy>Паратунова Полина Максимовна</cp:lastModifiedBy>
  <cp:revision>4</cp:revision>
  <dcterms:created xsi:type="dcterms:W3CDTF">2023-11-08T10:40:31Z</dcterms:created>
  <dcterms:modified xsi:type="dcterms:W3CDTF">2023-11-08T13:23:07Z</dcterms:modified>
</cp:coreProperties>
</file>